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0" r:id="rId2"/>
    <p:sldId id="257" r:id="rId3"/>
    <p:sldId id="261"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1/14/2021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078502"/>
          </a:xfrm>
        </p:spPr>
        <p:txBody>
          <a:bodyPr>
            <a:normAutofit fontScale="90000"/>
          </a:bodyPr>
          <a:lstStyle/>
          <a:p>
            <a:pPr algn="r"/>
            <a:r>
              <a:rPr lang="ar-EG" b="1" dirty="0" smtClean="0"/>
              <a:t>           </a:t>
            </a:r>
            <a:br>
              <a:rPr lang="ar-EG" b="1" dirty="0" smtClean="0"/>
            </a:br>
            <a:r>
              <a:rPr lang="ar-EG" b="1" dirty="0"/>
              <a:t> </a:t>
            </a:r>
            <a:r>
              <a:rPr lang="ar-EG" b="1" dirty="0" smtClean="0"/>
              <a:t>           محاضرات مادة قاعة بحث </a:t>
            </a:r>
            <a:br>
              <a:rPr lang="ar-EG" b="1" dirty="0" smtClean="0"/>
            </a:br>
            <a:r>
              <a:rPr lang="ar-EG" b="1" dirty="0" smtClean="0"/>
              <a:t>                 الفرقة الثانية </a:t>
            </a:r>
            <a:endParaRPr lang="ar-EG" b="1" dirty="0"/>
          </a:p>
        </p:txBody>
      </p:sp>
      <p:sp>
        <p:nvSpPr>
          <p:cNvPr id="3" name="Subtitle 2"/>
          <p:cNvSpPr>
            <a:spLocks noGrp="1"/>
          </p:cNvSpPr>
          <p:nvPr>
            <p:ph type="subTitle" idx="1"/>
          </p:nvPr>
        </p:nvSpPr>
        <p:spPr>
          <a:xfrm>
            <a:off x="1432560" y="1850064"/>
            <a:ext cx="7406640" cy="2493336"/>
          </a:xfrm>
        </p:spPr>
        <p:txBody>
          <a:bodyPr>
            <a:normAutofit fontScale="47500" lnSpcReduction="20000"/>
          </a:bodyPr>
          <a:lstStyle/>
          <a:p>
            <a:pPr algn="ctr"/>
            <a:endParaRPr lang="ar-EG" sz="4400" b="1" dirty="0" smtClean="0">
              <a:solidFill>
                <a:schemeClr val="tx1"/>
              </a:solidFill>
              <a:latin typeface="+mj-lt"/>
              <a:ea typeface="+mj-ea"/>
              <a:cs typeface="+mj-cs"/>
            </a:endParaRPr>
          </a:p>
          <a:p>
            <a:pPr algn="ctr"/>
            <a:endParaRPr lang="ar-EG" sz="6400" b="1" dirty="0">
              <a:solidFill>
                <a:schemeClr val="tx1"/>
              </a:solidFill>
              <a:latin typeface="+mj-lt"/>
              <a:ea typeface="+mj-ea"/>
              <a:cs typeface="+mj-cs"/>
            </a:endParaRPr>
          </a:p>
          <a:p>
            <a:pPr algn="ctr"/>
            <a:endParaRPr lang="ar-EG" sz="6400" b="1" dirty="0" smtClean="0">
              <a:solidFill>
                <a:schemeClr val="tx1"/>
              </a:solidFill>
              <a:latin typeface="+mj-lt"/>
              <a:ea typeface="+mj-ea"/>
              <a:cs typeface="+mj-cs"/>
            </a:endParaRPr>
          </a:p>
          <a:p>
            <a:pPr algn="ctr"/>
            <a:r>
              <a:rPr lang="ar-EG" sz="6400" b="1" dirty="0" smtClean="0">
                <a:solidFill>
                  <a:schemeClr val="tx1"/>
                </a:solidFill>
                <a:latin typeface="+mj-lt"/>
                <a:ea typeface="+mj-ea"/>
                <a:cs typeface="+mj-cs"/>
              </a:rPr>
              <a:t>إعداد </a:t>
            </a:r>
          </a:p>
          <a:p>
            <a:pPr algn="ctr"/>
            <a:r>
              <a:rPr lang="ar-EG" sz="6400" b="1" dirty="0" smtClean="0">
                <a:solidFill>
                  <a:schemeClr val="tx1"/>
                </a:solidFill>
                <a:latin typeface="+mj-lt"/>
                <a:ea typeface="+mj-ea"/>
                <a:cs typeface="+mj-cs"/>
              </a:rPr>
              <a:t>د.هدى الليثى.</a:t>
            </a:r>
            <a:endParaRPr lang="ar-EG" sz="6400" b="1" dirty="0">
              <a:solidFill>
                <a:schemeClr val="tx1"/>
              </a:solidFill>
              <a:latin typeface="+mj-lt"/>
              <a:ea typeface="+mj-ea"/>
              <a:cs typeface="+mj-cs"/>
            </a:endParaRPr>
          </a:p>
        </p:txBody>
      </p:sp>
    </p:spTree>
    <p:extLst>
      <p:ext uri="{BB962C8B-B14F-4D97-AF65-F5344CB8AC3E}">
        <p14:creationId xmlns:p14="http://schemas.microsoft.com/office/powerpoint/2010/main" val="184007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990600"/>
            <a:ext cx="6248400" cy="3816429"/>
          </a:xfrm>
          <a:prstGeom prst="rect">
            <a:avLst/>
          </a:prstGeom>
        </p:spPr>
        <p:txBody>
          <a:bodyPr wrap="square">
            <a:spAutoFit/>
          </a:bodyPr>
          <a:lstStyle/>
          <a:p>
            <a:pPr algn="r" rtl="1"/>
            <a:r>
              <a:rPr lang="ar-EG" sz="2800" b="1" dirty="0"/>
              <a:t>المصادر أو الأدوات التى تساعد الباحث على إختيار موضوع بحثه </a:t>
            </a:r>
            <a:r>
              <a:rPr lang="ar-EG" sz="2800" b="1" dirty="0" smtClean="0"/>
              <a:t>بنفسه</a:t>
            </a:r>
            <a:endParaRPr lang="en-US" sz="2800" b="1" dirty="0"/>
          </a:p>
          <a:p>
            <a:pPr algn="r" rtl="1"/>
            <a:r>
              <a:rPr lang="ar-EG" b="1" dirty="0"/>
              <a:t> </a:t>
            </a:r>
            <a:endParaRPr lang="ar-EG" b="1" dirty="0" smtClean="0"/>
          </a:p>
          <a:p>
            <a:pPr algn="r" rtl="1"/>
            <a:r>
              <a:rPr lang="ar-EG" sz="2400" b="1" dirty="0" smtClean="0"/>
              <a:t>- أدلة </a:t>
            </a:r>
            <a:r>
              <a:rPr lang="ar-EG" sz="2400" b="1" dirty="0"/>
              <a:t>الرسائل الجامعية فى تخصص  المكتبات </a:t>
            </a:r>
            <a:r>
              <a:rPr lang="ar-EG" sz="2400" b="1" dirty="0" smtClean="0"/>
              <a:t>والمعلومات.</a:t>
            </a:r>
            <a:r>
              <a:rPr lang="ar-EG" sz="2400" dirty="0" smtClean="0"/>
              <a:t> </a:t>
            </a:r>
          </a:p>
          <a:p>
            <a:pPr marL="342900" indent="-342900" algn="r" rtl="1">
              <a:buFontTx/>
              <a:buChar char="-"/>
            </a:pPr>
            <a:r>
              <a:rPr lang="ar-EG" sz="2400" b="1" dirty="0" smtClean="0"/>
              <a:t>الببليوجرافيات </a:t>
            </a:r>
            <a:r>
              <a:rPr lang="ar-EG" sz="2400" b="1" dirty="0"/>
              <a:t>والفهارس </a:t>
            </a:r>
            <a:r>
              <a:rPr lang="ar-EG" sz="2400" b="1" dirty="0" smtClean="0"/>
              <a:t>المتخصصة</a:t>
            </a:r>
            <a:r>
              <a:rPr lang="ar-EG" sz="2400" b="1" dirty="0" smtClean="0"/>
              <a:t>.</a:t>
            </a:r>
          </a:p>
          <a:p>
            <a:pPr marL="342900" indent="-342900" algn="r" rtl="1">
              <a:buFontTx/>
              <a:buChar char="-"/>
            </a:pPr>
            <a:r>
              <a:rPr lang="ar-EG" sz="2400" b="1" dirty="0"/>
              <a:t>الببليوجرافيات والفهارس </a:t>
            </a:r>
            <a:r>
              <a:rPr lang="ar-EG" sz="2400" b="1" dirty="0" smtClean="0"/>
              <a:t>غير المتخصصة.</a:t>
            </a:r>
            <a:endParaRPr lang="ar-EG" sz="2400" b="1" dirty="0" smtClean="0"/>
          </a:p>
          <a:p>
            <a:pPr algn="r" rtl="1"/>
            <a:r>
              <a:rPr lang="ar-EG" sz="2400" b="1" dirty="0" smtClean="0"/>
              <a:t>- الكشافات  </a:t>
            </a:r>
            <a:r>
              <a:rPr lang="ar-EG" sz="2400" b="1" dirty="0"/>
              <a:t>المتخصصة </a:t>
            </a:r>
            <a:r>
              <a:rPr lang="ar-EG" sz="2400" b="1" dirty="0" smtClean="0"/>
              <a:t>والمستخلصات</a:t>
            </a:r>
            <a:r>
              <a:rPr lang="ar-EG" sz="2400" b="1" dirty="0"/>
              <a:t>.</a:t>
            </a:r>
            <a:endParaRPr lang="ar-EG" sz="2400" dirty="0" smtClean="0"/>
          </a:p>
          <a:p>
            <a:pPr algn="r" rtl="1"/>
            <a:r>
              <a:rPr lang="ar-EG" sz="2400" b="1" dirty="0" smtClean="0"/>
              <a:t>- قواعد </a:t>
            </a:r>
            <a:r>
              <a:rPr lang="ar-EG" sz="2400" b="1" dirty="0"/>
              <a:t>البيانات </a:t>
            </a:r>
            <a:r>
              <a:rPr lang="ar-EG" sz="2400" b="1" dirty="0" smtClean="0"/>
              <a:t>الببليوجرافية.</a:t>
            </a:r>
          </a:p>
          <a:p>
            <a:pPr algn="r" rtl="1"/>
            <a:r>
              <a:rPr lang="ar-EG" sz="2400" b="1" dirty="0" smtClean="0"/>
              <a:t>- أهل </a:t>
            </a:r>
            <a:r>
              <a:rPr lang="ar-EG" sz="2400" b="1" dirty="0"/>
              <a:t>الخبرة </a:t>
            </a:r>
            <a:r>
              <a:rPr lang="ar-EG" sz="2400" b="1" dirty="0" smtClean="0"/>
              <a:t>والثقة.</a:t>
            </a:r>
          </a:p>
          <a:p>
            <a:pPr algn="r" rtl="1"/>
            <a:r>
              <a:rPr lang="ar-EG" sz="2400" b="1" dirty="0" smtClean="0"/>
              <a:t>- خطط التصنيف.</a:t>
            </a:r>
            <a:endParaRPr lang="en-US" sz="2400" dirty="0"/>
          </a:p>
        </p:txBody>
      </p:sp>
    </p:spTree>
    <p:extLst>
      <p:ext uri="{BB962C8B-B14F-4D97-AF65-F5344CB8AC3E}">
        <p14:creationId xmlns:p14="http://schemas.microsoft.com/office/powerpoint/2010/main" val="238774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58200" cy="6740307"/>
          </a:xfrm>
          <a:prstGeom prst="rect">
            <a:avLst/>
          </a:prstGeom>
        </p:spPr>
        <p:txBody>
          <a:bodyPr wrap="square">
            <a:spAutoFit/>
          </a:bodyPr>
          <a:lstStyle/>
          <a:p>
            <a:pPr algn="r" rtl="1"/>
            <a:r>
              <a:rPr lang="ar-EG" sz="2400" b="1" dirty="0"/>
              <a:t> </a:t>
            </a:r>
            <a:endParaRPr lang="en-US" sz="2400" dirty="0"/>
          </a:p>
          <a:p>
            <a:pPr algn="r"/>
            <a:r>
              <a:rPr lang="ar-EG" sz="2400" b="1" dirty="0" smtClean="0"/>
              <a:t>1- أدلة </a:t>
            </a:r>
            <a:r>
              <a:rPr lang="ar-EG" sz="2400" b="1" dirty="0"/>
              <a:t>الرسائل الجامعية فى تخصص  المكتبات والمعلومات:</a:t>
            </a:r>
            <a:r>
              <a:rPr lang="ar-EG" sz="2400" dirty="0"/>
              <a:t> عبارة عن ببليوجرافيات تحصر وتسجل وتصف الرسائل الجامعية التى أجيزت </a:t>
            </a:r>
            <a:r>
              <a:rPr lang="ar-EG" sz="2400" dirty="0" smtClean="0"/>
              <a:t>.</a:t>
            </a:r>
          </a:p>
          <a:p>
            <a:pPr algn="r"/>
            <a:r>
              <a:rPr lang="ar-EG" sz="2400" b="1" dirty="0" smtClean="0"/>
              <a:t>2- الببليوجرافيات </a:t>
            </a:r>
            <a:r>
              <a:rPr lang="ar-EG" sz="2400" b="1" dirty="0"/>
              <a:t>والفهارس المتخصصة:</a:t>
            </a:r>
            <a:r>
              <a:rPr lang="ar-EG" sz="2400" dirty="0"/>
              <a:t> تحصر وتسجل وتصف الإنتاج  الفكرى المتخصص فى مجال </a:t>
            </a:r>
            <a:r>
              <a:rPr lang="ar-EG" sz="2400" dirty="0" smtClean="0"/>
              <a:t>محدد</a:t>
            </a:r>
          </a:p>
          <a:p>
            <a:pPr marL="0" lvl="1" algn="r"/>
            <a:r>
              <a:rPr lang="ar-EG" sz="2400" b="1" dirty="0" smtClean="0"/>
              <a:t>3- الببليوجرافيات </a:t>
            </a:r>
            <a:r>
              <a:rPr lang="ar-EG" sz="2400" b="1" dirty="0"/>
              <a:t>والفهارس </a:t>
            </a:r>
            <a:r>
              <a:rPr lang="ar-EG" sz="2400" b="1" dirty="0" smtClean="0"/>
              <a:t>غيرالمتخصصة</a:t>
            </a:r>
            <a:r>
              <a:rPr lang="ar-EG" sz="2400" b="1" dirty="0"/>
              <a:t>:</a:t>
            </a:r>
            <a:r>
              <a:rPr lang="ar-EG" sz="2400" dirty="0"/>
              <a:t> تحصر وتسجل وتصف الإنتاج  الفكرى دون التقيد بمجال محدد لذلك يجب فحصها جيدا وبحذر.</a:t>
            </a:r>
            <a:endParaRPr lang="en-US" sz="2400" dirty="0"/>
          </a:p>
          <a:p>
            <a:pPr algn="r"/>
            <a:endParaRPr lang="en-US" sz="2400" dirty="0" smtClean="0"/>
          </a:p>
          <a:p>
            <a:pPr marL="0" lvl="1" algn="r"/>
            <a:r>
              <a:rPr lang="ar-EG" sz="2400" b="1" dirty="0" smtClean="0"/>
              <a:t>4- الكشافات  </a:t>
            </a:r>
            <a:r>
              <a:rPr lang="ar-EG" sz="2400" b="1" dirty="0"/>
              <a:t>المتخصصة والمستخلصات:</a:t>
            </a:r>
            <a:r>
              <a:rPr lang="ar-EG" sz="2400" dirty="0"/>
              <a:t> تحلل  محتويات الدوريات بالمؤلف و الموضوع، ويعطى المستخلص ملخصا مركزا للبحث العلمى ونتائجه.</a:t>
            </a:r>
            <a:endParaRPr lang="en-US" sz="2400" dirty="0"/>
          </a:p>
          <a:p>
            <a:pPr algn="r"/>
            <a:r>
              <a:rPr lang="ar-EG" sz="2400" b="1" dirty="0" smtClean="0"/>
              <a:t>5- قواعد </a:t>
            </a:r>
            <a:r>
              <a:rPr lang="ar-EG" sz="2400" b="1" dirty="0"/>
              <a:t>البيانات الببليوجرافية:</a:t>
            </a:r>
            <a:r>
              <a:rPr lang="ar-EG" sz="2400" dirty="0"/>
              <a:t> من خلالهما يستطيع الباحث ان يعرف ما تم من  بحوث فى مجالة فى ثقافات وبيئات مختلفة </a:t>
            </a:r>
            <a:endParaRPr lang="ar-EG" sz="2400" dirty="0" smtClean="0"/>
          </a:p>
          <a:p>
            <a:pPr algn="r"/>
            <a:r>
              <a:rPr lang="ar-EG" sz="2400" b="1" dirty="0" smtClean="0"/>
              <a:t>6- أهل </a:t>
            </a:r>
            <a:r>
              <a:rPr lang="ar-EG" sz="2400" b="1" dirty="0"/>
              <a:t>الخبرة والثقة:</a:t>
            </a:r>
            <a:r>
              <a:rPr lang="ar-EG" sz="2400" dirty="0"/>
              <a:t> هم أساتذة التخصص وكبار المكتبيين الذين مارسوا  العمل المكتبى والمعلومات لتفرة طويلة وهم أيضا زملاء العمل </a:t>
            </a:r>
            <a:endParaRPr lang="ar-EG" sz="2400" dirty="0" smtClean="0"/>
          </a:p>
          <a:p>
            <a:pPr algn="r"/>
            <a:r>
              <a:rPr lang="ar-EG" sz="2400" b="1" dirty="0" smtClean="0"/>
              <a:t>7- خطط </a:t>
            </a:r>
            <a:r>
              <a:rPr lang="ar-EG" sz="2400" b="1" dirty="0"/>
              <a:t>التصنيف:</a:t>
            </a:r>
            <a:r>
              <a:rPr lang="ar-EG" sz="2400" dirty="0"/>
              <a:t> فهى تحصر جميع جزئيات المعرفة البشرية فى تدرج هرمى </a:t>
            </a:r>
            <a:r>
              <a:rPr lang="ar-EG" sz="2400" dirty="0" smtClean="0"/>
              <a:t>منطقى.</a:t>
            </a:r>
          </a:p>
          <a:p>
            <a:pPr algn="r"/>
            <a:endParaRPr lang="en-US" sz="2400" dirty="0" smtClean="0"/>
          </a:p>
          <a:p>
            <a:pPr algn="r"/>
            <a:r>
              <a:rPr lang="ar-EG" sz="2400" dirty="0" smtClean="0"/>
              <a:t> </a:t>
            </a:r>
            <a:endParaRPr lang="ar-EG" sz="2400" dirty="0"/>
          </a:p>
        </p:txBody>
      </p:sp>
    </p:spTree>
    <p:extLst>
      <p:ext uri="{BB962C8B-B14F-4D97-AF65-F5344CB8AC3E}">
        <p14:creationId xmlns:p14="http://schemas.microsoft.com/office/powerpoint/2010/main" val="314394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457200"/>
            <a:ext cx="7543800" cy="5109091"/>
          </a:xfrm>
          <a:prstGeom prst="rect">
            <a:avLst/>
          </a:prstGeom>
        </p:spPr>
        <p:txBody>
          <a:bodyPr wrap="square">
            <a:spAutoFit/>
          </a:bodyPr>
          <a:lstStyle/>
          <a:p>
            <a:pPr algn="just" rtl="1"/>
            <a:r>
              <a:rPr lang="ar-EG" sz="2800" b="1" dirty="0"/>
              <a:t>ثالثا : صياغة عنوان البحث </a:t>
            </a:r>
            <a:endParaRPr lang="en-US" sz="2800" b="1" dirty="0"/>
          </a:p>
          <a:p>
            <a:pPr algn="just" rtl="1"/>
            <a:r>
              <a:rPr lang="ar-EG" b="1" dirty="0"/>
              <a:t> </a:t>
            </a:r>
            <a:endParaRPr lang="en-US" dirty="0"/>
          </a:p>
          <a:p>
            <a:pPr algn="just" rtl="1"/>
            <a:r>
              <a:rPr lang="ar-EG" sz="2800" dirty="0" smtClean="0"/>
              <a:t>      يعد </a:t>
            </a:r>
            <a:r>
              <a:rPr lang="ar-EG" sz="2800" dirty="0"/>
              <a:t>تحديد العنوان  من أهم عناصر البحث العلمى ، فعنوان البحث هو«عدد من الكلمات التى تقع فى واجهة البحث العلمى تدل على محتواه وتفصيلاته والهدف منه ، وهو الجسر الذى يمر عليه البحث العلمى إلى القارىء، ويمر عليه القارىء إلى البحث العلمى».  لهذا فإنه يجب ان يتم صياغة العنوان بحرص وحذر.</a:t>
            </a:r>
            <a:endParaRPr lang="en-US" sz="2800" dirty="0"/>
          </a:p>
          <a:p>
            <a:pPr algn="just"/>
            <a:r>
              <a:rPr lang="ar-EG" sz="2800" dirty="0"/>
              <a:t>وعلى الرغم من أن صياغة عنوان البحث خطوة تمهدية لإجراء البحث إلا أنها قد تمثل خطوة نهائية لإتمامه، ولهذا فإن بعض الباحثين يرى بعد إنجازه لجميع أو معظم خطوات بحثة أنه بحاجة إلى إعادة صياغة لعنوان بحثه بصورة نهائية حتى يكون أكثر تعبيرا وشمولا</a:t>
            </a:r>
          </a:p>
        </p:txBody>
      </p:sp>
    </p:spTree>
    <p:extLst>
      <p:ext uri="{BB962C8B-B14F-4D97-AF65-F5344CB8AC3E}">
        <p14:creationId xmlns:p14="http://schemas.microsoft.com/office/powerpoint/2010/main" val="3019427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228600"/>
            <a:ext cx="7696200" cy="5816977"/>
          </a:xfrm>
          <a:prstGeom prst="rect">
            <a:avLst/>
          </a:prstGeom>
        </p:spPr>
        <p:txBody>
          <a:bodyPr wrap="square">
            <a:spAutoFit/>
          </a:bodyPr>
          <a:lstStyle/>
          <a:p>
            <a:pPr algn="r" rtl="1"/>
            <a:r>
              <a:rPr lang="ar-EG" sz="2800" b="1" dirty="0"/>
              <a:t>رابعا: إعداد مخطط البحث</a:t>
            </a:r>
            <a:endParaRPr lang="en-US" sz="2800" dirty="0"/>
          </a:p>
          <a:p>
            <a:pPr algn="r" rtl="1"/>
            <a:r>
              <a:rPr lang="ar-EG" b="1" dirty="0"/>
              <a:t> </a:t>
            </a:r>
            <a:endParaRPr lang="en-US" dirty="0"/>
          </a:p>
          <a:p>
            <a:pPr algn="just" rtl="1"/>
            <a:r>
              <a:rPr lang="ar-EG" sz="2400" dirty="0" smtClean="0"/>
              <a:t>         </a:t>
            </a:r>
            <a:r>
              <a:rPr lang="ar-EG" sz="2800" dirty="0" smtClean="0"/>
              <a:t>هو </a:t>
            </a:r>
            <a:r>
              <a:rPr lang="ar-EG" sz="2800" dirty="0"/>
              <a:t>من أولى الخطوات فى إعداد البحث العلمى بعد اختيار الموضوع حيث يجب إعداده أولا قبل الولوج فى الدراسة نفسها، لأنه يعتبر وصف مكتوب لجميع مكونات البحث وصورة  لما سيقوم به الباحث فى إعداد بحثه، كما أن مخطط البحث وثيقة تساعد الباحث على وضع الفروض والتساؤلات واختيار الخطوات اللازمة لإجراء البحث، وهذا المخطط يتم تحت إشراف المشرفين على الموضوع، والمخطط الجيد يكشف عن الباحث الجيد لذلك يجب :</a:t>
            </a:r>
            <a:endParaRPr lang="en-US" sz="2800" dirty="0"/>
          </a:p>
          <a:p>
            <a:pPr algn="just" rtl="1"/>
            <a:r>
              <a:rPr lang="ar-EG" sz="2800" dirty="0"/>
              <a:t> </a:t>
            </a:r>
            <a:endParaRPr lang="en-US" sz="2800" dirty="0"/>
          </a:p>
          <a:p>
            <a:pPr lvl="0" algn="just" rtl="1"/>
            <a:r>
              <a:rPr lang="ar-EG" sz="2800" dirty="0"/>
              <a:t>التأنى فى إعداد مخطط البحث حتى يكون محكما.</a:t>
            </a:r>
            <a:endParaRPr lang="en-US" sz="2800" dirty="0"/>
          </a:p>
          <a:p>
            <a:pPr lvl="0" algn="just" rtl="1"/>
            <a:r>
              <a:rPr lang="ar-EG" sz="2800" dirty="0"/>
              <a:t>تحديد عنوان البحث بدقة بالغة حتى لا يضطر الباحث لتعديل العنوان بعد التسجيل والذى يتطلب مد فترة البحث ستة أشهر أخرى. </a:t>
            </a:r>
            <a:endParaRPr lang="en-US" sz="2800" dirty="0"/>
          </a:p>
          <a:p>
            <a:pPr algn="r" rtl="1"/>
            <a:r>
              <a:rPr lang="en-US" dirty="0"/>
              <a:t> </a:t>
            </a:r>
          </a:p>
        </p:txBody>
      </p:sp>
    </p:spTree>
    <p:extLst>
      <p:ext uri="{BB962C8B-B14F-4D97-AF65-F5344CB8AC3E}">
        <p14:creationId xmlns:p14="http://schemas.microsoft.com/office/powerpoint/2010/main" val="166576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TotalTime>
  <Words>26</Words>
  <Application>Microsoft Office PowerPoint</Application>
  <PresentationFormat>On-screen Show (4:3)</PresentationFormat>
  <Paragraphs>37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Waveform</vt:lpstr>
      <vt:lpstr>                        محاضرات مادة قاعة بحث                   الفرقة الثانية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محاضرات مادة قاعة بحث                   الفرقة الثانية </dc:title>
  <dc:creator>Baghddadd</dc:creator>
  <cp:lastModifiedBy>Baghddadd</cp:lastModifiedBy>
  <cp:revision>3</cp:revision>
  <dcterms:created xsi:type="dcterms:W3CDTF">2006-08-16T00:00:00Z</dcterms:created>
  <dcterms:modified xsi:type="dcterms:W3CDTF">2021-01-14T18:40:12Z</dcterms:modified>
</cp:coreProperties>
</file>